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0"/>
  </p:notesMasterIdLst>
  <p:sldIdLst>
    <p:sldId id="257" r:id="rId2"/>
    <p:sldId id="315" r:id="rId3"/>
    <p:sldId id="299" r:id="rId4"/>
    <p:sldId id="273" r:id="rId5"/>
    <p:sldId id="278" r:id="rId6"/>
    <p:sldId id="330" r:id="rId7"/>
    <p:sldId id="275" r:id="rId8"/>
    <p:sldId id="314" r:id="rId9"/>
    <p:sldId id="264" r:id="rId10"/>
    <p:sldId id="317" r:id="rId11"/>
    <p:sldId id="318" r:id="rId12"/>
    <p:sldId id="319" r:id="rId13"/>
    <p:sldId id="320" r:id="rId14"/>
    <p:sldId id="324" r:id="rId15"/>
    <p:sldId id="322" r:id="rId16"/>
    <p:sldId id="323" r:id="rId17"/>
    <p:sldId id="325" r:id="rId18"/>
    <p:sldId id="326" r:id="rId19"/>
    <p:sldId id="327" r:id="rId20"/>
    <p:sldId id="328" r:id="rId21"/>
    <p:sldId id="329" r:id="rId22"/>
    <p:sldId id="271" r:id="rId23"/>
    <p:sldId id="296" r:id="rId24"/>
    <p:sldId id="297" r:id="rId25"/>
    <p:sldId id="298" r:id="rId26"/>
    <p:sldId id="281" r:id="rId27"/>
    <p:sldId id="313" r:id="rId28"/>
    <p:sldId id="27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>
        <p:scale>
          <a:sx n="92" d="100"/>
          <a:sy n="92" d="100"/>
        </p:scale>
        <p:origin x="-744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FDEFD-0336-4D57-903C-BC11F7D5F769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C6487-45DA-4DB7-A870-68A025A93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600B801-2E31-4D88-9C99-B0BD02FA03EE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80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65B97-B5E0-4C77-BE4A-416F8811DEBD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FB53-7665-45ED-AFA2-D426A1665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4B486-1F7D-43FB-B8DF-6E9BB0ECC14B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03C8-7307-449D-9F71-C51955C8A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8C899-7D2F-4AF8-85EB-B0765B4F8147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D946C-A913-4C9B-92A2-28BE73809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611B4-F5E9-4320-B6C0-658BE9887700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5795E-5326-4345-AE2E-48650D2B5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22AF3-8972-4299-9488-A6807B73FD59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7BD6-B041-41D5-A757-94E427937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3D9C-9658-4BAC-9089-B73E3FA2146C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1303-ED1E-4EC7-941A-E2D130755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CF610-2528-45B7-86BD-697DCADD0E1A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A5480-F3F0-46CF-8CF7-679D52620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8E48-A80D-460F-A435-3561DA8AC09F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FB1D-16FF-42C7-B14D-7B64B5B56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84D19-6DA3-4BA0-8CD7-AFDB77216680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A49FF-6A16-4368-BEAE-4428A1AA4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5E009-5226-46FD-B390-A4C3B1560B05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2F78-3122-4CEE-A389-07E269315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6121B-E863-443D-AA69-3ACC8D0BDD3D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9ED4-2F57-4416-816C-855D8B467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699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69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699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008772D-4D3A-4B35-8646-3CC4B898296A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12700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00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D8328F-610A-4F23-91D2-1449D7DBA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i="1">
                <a:cs typeface="Times New Roman" pitchFamily="18" charset="0"/>
              </a:rPr>
              <a:t>БЮДЖЕТ ДЛЯ ГРАЖДАН</a:t>
            </a:r>
            <a:br>
              <a:rPr lang="ru-RU" sz="4000" b="0" i="1">
                <a:cs typeface="Times New Roman" pitchFamily="18" charset="0"/>
              </a:rPr>
            </a:br>
            <a:r>
              <a:rPr lang="ru-RU" sz="4000" b="0" i="1">
                <a:cs typeface="Times New Roman" pitchFamily="18" charset="0"/>
              </a:rPr>
              <a:t/>
            </a:r>
            <a:br>
              <a:rPr lang="ru-RU" sz="4000" b="0" i="1">
                <a:cs typeface="Times New Roman" pitchFamily="18" charset="0"/>
              </a:rPr>
            </a:br>
            <a:r>
              <a:rPr lang="ru-RU" sz="4000" b="0" i="1">
                <a:cs typeface="Times New Roman" pitchFamily="18" charset="0"/>
              </a:rPr>
              <a:t>Исполнение бюджета Тейковского муниципального района</a:t>
            </a:r>
            <a:br>
              <a:rPr lang="ru-RU" sz="4000" b="0" i="1">
                <a:cs typeface="Times New Roman" pitchFamily="18" charset="0"/>
              </a:rPr>
            </a:br>
            <a:r>
              <a:rPr lang="ru-RU" sz="4000" b="0" i="1">
                <a:cs typeface="Times New Roman" pitchFamily="18" charset="0"/>
              </a:rPr>
              <a:t>за 2016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4938" y="3935413"/>
            <a:ext cx="6334125" cy="175577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>
              <a:solidFill>
                <a:srgbClr val="898989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>
              <a:solidFill>
                <a:srgbClr val="898989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608263" y="5011738"/>
            <a:ext cx="5327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Подготовлен на основе проекта решения Совета Тейковского </a:t>
            </a:r>
          </a:p>
          <a:p>
            <a:r>
              <a:rPr lang="ru-RU" sz="1400"/>
              <a:t>муниципального района «Об утверждении отчета об</a:t>
            </a:r>
          </a:p>
          <a:p>
            <a:r>
              <a:rPr lang="ru-RU" sz="1400"/>
              <a:t>исполнении бюджета Тейковского муниципального района</a:t>
            </a:r>
          </a:p>
          <a:p>
            <a:r>
              <a:rPr lang="ru-RU" sz="1400"/>
              <a:t>за 2016 год»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/>
              <a:t>Муниципальные программы Тейковского муниципального района</a:t>
            </a:r>
            <a:br>
              <a:rPr lang="ru-RU" altLang="ru-RU" sz="1800" b="0"/>
            </a:br>
            <a:r>
              <a:rPr lang="ru-RU" altLang="ru-RU" sz="1800" b="0"/>
              <a:t> (в тыс. руб.)</a:t>
            </a:r>
          </a:p>
        </p:txBody>
      </p:sp>
      <p:graphicFrame>
        <p:nvGraphicFramePr>
          <p:cNvPr id="130172" name="Group 124"/>
          <p:cNvGraphicFramePr>
            <a:graphicFrameLocks noGrp="1"/>
          </p:cNvGraphicFramePr>
          <p:nvPr/>
        </p:nvGraphicFramePr>
        <p:xfrm>
          <a:off x="395288" y="1052513"/>
          <a:ext cx="8497887" cy="5056187"/>
        </p:xfrm>
        <a:graphic>
          <a:graphicData uri="http://schemas.openxmlformats.org/drawingml/2006/table">
            <a:tbl>
              <a:tblPr/>
              <a:tblGrid>
                <a:gridCol w="504825"/>
                <a:gridCol w="5111750"/>
                <a:gridCol w="936625"/>
                <a:gridCol w="1008062"/>
                <a:gridCol w="93662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 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образования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112636,0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112489,8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«Культура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6629,2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6535,0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физической культуры и спорта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177,8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177,8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«Поддержка населения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сети муниципальных автомобильных дорог общего пользования местного значения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4135,5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3662,8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88,6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946,7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945,3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«Улучшение кормовой базы в общественном животноводстве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350,0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349,0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информационного общества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1130,0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976,0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86,4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«Обеспечение безопасности граждан и профилактика правонарушений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514,1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493,1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95,9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«Патриотическое воспитание детей и молодежи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«Улучшение условий и охраны труда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41,5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83,0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96" name="Group 124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501491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общего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4789,3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4789,3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«Финансовое обеспечение предоставления мер социальной поддержки сфере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2035,8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2024,7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«Выявление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 поддержка одаренных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основных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44390,8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44271,9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«Финансовое обеспечениепредоставления общедоступного и бесплатного образования в муниципальных образовательных учреждениях 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56440,5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56440,5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дополнительных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3603,5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3587,7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отдыха и оздоровление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665,3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молодежной политики на территории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«Меры социально-экономической поддержки молодых специалистов муниципальных организаций системы образования»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112636,0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112489,8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3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образования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58" name="Group 6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9527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культуры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5136,9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5043,8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«Предоставление дополнительного образования в сфере культуры и искусства»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1492,5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1491,2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6629,4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6535,0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2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«Культура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83" name="Group 63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686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43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физической культуры и спорта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0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686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качества жизни граждан пожилого возраста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6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«Поддержка населения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51" name="Group 31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464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«Содержание сети муниципальных автомобильных дорог общего пользования местного значения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2135,5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1769,1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«Текущий и капитальный ремонт сети муниципальных автомобильных дорог общего пользования местного значения Тейковского муниципального района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1893,7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4135,5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3662,8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996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сети муниципальных автомобильных дорог общего пользования местного значения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6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686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жильем молодых семей в Тейковском муниципальном районе»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946,7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945,3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946,7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945,3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1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доступным и комфортным жильем, объектами инженерной инфраструктуры и услугами жилищно-коммунального хозяйства населения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686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«Улучшение кормовой базы в общественном животноводстве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3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«Улучшение кормовой базы в общественном животноводстве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47" name="Group 31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9527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«Обслуживание информационной системы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720,7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«Информирование населенияо деятельности органов местного самоуправления Тейковского муниципального райна»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255,3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6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информационного общества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«Профилактика правонарушений, борьба с преступностью и обеспечения безопасности граждан»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514,1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493,1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514,1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493,1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08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безопасности граждан и профилактика правонарушений в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0"/>
              <a:t>Основные показатели социально-экономического развития </a:t>
            </a:r>
            <a:br>
              <a:rPr lang="ru-RU" sz="2000" b="0"/>
            </a:br>
            <a:r>
              <a:rPr lang="ru-RU" sz="2000" b="0"/>
              <a:t>Тейковского муниципального района  (в млн.руб.)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</a:t>
            </a:r>
            <a:r>
              <a:rPr lang="ru-RU" sz="1800" smtClean="0"/>
              <a:t>Прогноз 2016 г.                    Факт  2016 г.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>
              <a:buFont typeface="Arial" charset="0"/>
              <a:buNone/>
            </a:pPr>
            <a:r>
              <a:rPr lang="ru-RU" sz="1800" smtClean="0"/>
              <a:t>1)Среднемесячная номинальная           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1800" smtClean="0"/>
              <a:t>начисленная заработная плата (в руб.)         18435,63                              19685,3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2) Фонд оплаты труда (в млн.)                           260,56                                  211,18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3) Оборот розничной торговли (в млн.)             957,96                                  680,8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6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1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«Патриотическое воспитание детей и молодежи и подготовка молодежи  Тейковского муниципального района к военной службе»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713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50666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учреждений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3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«Улучшение условий и охраны труда в 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>
                <a:cs typeface="Times New Roman" pitchFamily="18" charset="0"/>
              </a:rPr>
              <a:t>в 2016 году  - 25578,7 тыс.руб.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91138" name="Скругленный прямоугольник 3"/>
          <p:cNvGrpSpPr>
            <a:grpSpLocks/>
          </p:cNvGrpSpPr>
          <p:nvPr/>
        </p:nvGrpSpPr>
        <p:grpSpPr bwMode="auto">
          <a:xfrm>
            <a:off x="250825" y="2781300"/>
            <a:ext cx="4105275" cy="1439863"/>
            <a:chOff x="42" y="2454"/>
            <a:chExt cx="2681" cy="378"/>
          </a:xfrm>
        </p:grpSpPr>
        <p:pic>
          <p:nvPicPr>
            <p:cNvPr id="9115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14519,6 тыс.руб..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91139" name="Скругленный прямоугольник 9"/>
          <p:cNvGrpSpPr>
            <a:grpSpLocks/>
          </p:cNvGrpSpPr>
          <p:nvPr/>
        </p:nvGrpSpPr>
        <p:grpSpPr bwMode="auto">
          <a:xfrm>
            <a:off x="323850" y="4652963"/>
            <a:ext cx="4148138" cy="1800225"/>
            <a:chOff x="84" y="2880"/>
            <a:chExt cx="2581" cy="389"/>
          </a:xfrm>
        </p:grpSpPr>
        <p:pic>
          <p:nvPicPr>
            <p:cNvPr id="91149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0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исполнено - 3376,7 тыс.руб</a:t>
              </a:r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. </a:t>
              </a:r>
            </a:p>
            <a:p>
              <a:pPr algn="ctr"/>
              <a:endParaRPr lang="ru-RU" altLang="ru-RU" sz="12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 b="1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2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>
                <a:cs typeface="Times New Roman" pitchFamily="18" charset="0"/>
              </a:endParaRPr>
            </a:p>
          </p:txBody>
        </p:sp>
      </p:grpSp>
      <p:grpSp>
        <p:nvGrpSpPr>
          <p:cNvPr id="91140" name="Скругленный прямоугольник 14"/>
          <p:cNvGrpSpPr>
            <a:grpSpLocks/>
          </p:cNvGrpSpPr>
          <p:nvPr/>
        </p:nvGrpSpPr>
        <p:grpSpPr bwMode="auto">
          <a:xfrm>
            <a:off x="4643438" y="1484313"/>
            <a:ext cx="4500562" cy="2232025"/>
            <a:chOff x="106" y="3383"/>
            <a:chExt cx="2521" cy="785"/>
          </a:xfrm>
        </p:grpSpPr>
        <p:pic>
          <p:nvPicPr>
            <p:cNvPr id="10253" name="Скругленный прямоугольник 1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91148" name="Text Box 27"/>
            <p:cNvSpPr txBox="1">
              <a:spLocks noChangeArrowheads="1"/>
            </p:cNvSpPr>
            <p:nvPr/>
          </p:nvSpPr>
          <p:spPr bwMode="auto">
            <a:xfrm>
              <a:off x="106" y="3383"/>
              <a:ext cx="2521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cs typeface="Times New Roman" pitchFamily="18" charset="0"/>
              </a:endParaRP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Реализация полномочий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Ивановской области,  исполнено -  7,0 тыс.руб.</a:t>
              </a:r>
            </a:p>
            <a:p>
              <a:pPr algn="ctr"/>
              <a:endParaRPr lang="ru-RU" altLang="ru-RU" sz="16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Реализация полномочий Российской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Федерации,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исполнено – 232,4 тыс.руб.</a:t>
              </a:r>
              <a:endParaRPr lang="ru-RU" altLang="ru-RU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9114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91145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Функционирование высшего должностного лица Тейковского муниципального района,   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 - 1297,7 тыс.руб. </a:t>
              </a:r>
            </a:p>
          </p:txBody>
        </p:sp>
      </p:grpSp>
      <p:grpSp>
        <p:nvGrpSpPr>
          <p:cNvPr id="91142" name="Скругленный прямоугольник 3"/>
          <p:cNvGrpSpPr>
            <a:grpSpLocks/>
          </p:cNvGrpSpPr>
          <p:nvPr/>
        </p:nvGrpSpPr>
        <p:grpSpPr bwMode="auto">
          <a:xfrm>
            <a:off x="4787900" y="4005263"/>
            <a:ext cx="4141788" cy="1728787"/>
            <a:chOff x="42" y="2454"/>
            <a:chExt cx="2681" cy="378"/>
          </a:xfrm>
        </p:grpSpPr>
        <p:pic>
          <p:nvPicPr>
            <p:cNvPr id="9114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4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Оценка недвижимости, признание прав и регулирование отношений по муниципальной собственности,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23,7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92162" name="Скругленный прямоугольник 3"/>
          <p:cNvGrpSpPr>
            <a:grpSpLocks/>
          </p:cNvGrpSpPr>
          <p:nvPr/>
        </p:nvGrpSpPr>
        <p:grpSpPr bwMode="auto">
          <a:xfrm>
            <a:off x="539750" y="549275"/>
            <a:ext cx="3965575" cy="2232025"/>
            <a:chOff x="118" y="2459"/>
            <a:chExt cx="2590" cy="324"/>
          </a:xfrm>
        </p:grpSpPr>
        <p:pic>
          <p:nvPicPr>
            <p:cNvPr id="9217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Публикация нормативно-правовых актов и другой информации,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21,4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92163" name="Скругленный прямоугольник 3"/>
          <p:cNvGrpSpPr>
            <a:grpSpLocks/>
          </p:cNvGrpSpPr>
          <p:nvPr/>
        </p:nvGrpSpPr>
        <p:grpSpPr bwMode="auto">
          <a:xfrm>
            <a:off x="4932363" y="1773238"/>
            <a:ext cx="3960812" cy="1366837"/>
            <a:chOff x="118" y="2459"/>
            <a:chExt cx="2590" cy="324"/>
          </a:xfrm>
        </p:grpSpPr>
        <p:pic>
          <p:nvPicPr>
            <p:cNvPr id="9217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муниципальных образований»,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 28,5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92164" name="Скругленный прямоугольник 3"/>
          <p:cNvGrpSpPr>
            <a:grpSpLocks/>
          </p:cNvGrpSpPr>
          <p:nvPr/>
        </p:nvGrpSpPr>
        <p:grpSpPr bwMode="auto">
          <a:xfrm>
            <a:off x="611188" y="3644900"/>
            <a:ext cx="3965575" cy="2016125"/>
            <a:chOff x="118" y="2459"/>
            <a:chExt cx="2590" cy="324"/>
          </a:xfrm>
        </p:grpSpPr>
        <p:pic>
          <p:nvPicPr>
            <p:cNvPr id="9216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6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3628,1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92165" name="Скругленный прямоугольник 3"/>
          <p:cNvGrpSpPr>
            <a:grpSpLocks/>
          </p:cNvGrpSpPr>
          <p:nvPr/>
        </p:nvGrpSpPr>
        <p:grpSpPr bwMode="auto">
          <a:xfrm>
            <a:off x="5076825" y="4005263"/>
            <a:ext cx="3600450" cy="2089150"/>
            <a:chOff x="118" y="2459"/>
            <a:chExt cx="2590" cy="324"/>
          </a:xfrm>
        </p:grpSpPr>
        <p:pic>
          <p:nvPicPr>
            <p:cNvPr id="921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6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последствий чрезвычайных ситуаций и стихийных бедствий природного и техногенного характера,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25,5 тыс.руб.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3"/>
          <p:cNvGrpSpPr>
            <a:grpSpLocks/>
          </p:cNvGrpSpPr>
          <p:nvPr/>
        </p:nvGrpSpPr>
        <p:grpSpPr bwMode="auto">
          <a:xfrm>
            <a:off x="4572000" y="549275"/>
            <a:ext cx="3965575" cy="1439863"/>
            <a:chOff x="118" y="2459"/>
            <a:chExt cx="2590" cy="324"/>
          </a:xfrm>
        </p:grpSpPr>
        <p:pic>
          <p:nvPicPr>
            <p:cNvPr id="9319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9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1093,2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93187" name="Скругленный прямоугольник 3"/>
          <p:cNvGrpSpPr>
            <a:grpSpLocks/>
          </p:cNvGrpSpPr>
          <p:nvPr/>
        </p:nvGrpSpPr>
        <p:grpSpPr bwMode="auto">
          <a:xfrm>
            <a:off x="684213" y="2420938"/>
            <a:ext cx="3965575" cy="2881312"/>
            <a:chOff x="118" y="2459"/>
            <a:chExt cx="2590" cy="324"/>
          </a:xfrm>
        </p:grpSpPr>
        <p:pic>
          <p:nvPicPr>
            <p:cNvPr id="9318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8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самоуправления,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- 2,6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9421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421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- 1242,9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94211" name="Скругленный прямоугольник 3"/>
          <p:cNvGrpSpPr>
            <a:grpSpLocks/>
          </p:cNvGrpSpPr>
          <p:nvPr/>
        </p:nvGrpSpPr>
        <p:grpSpPr bwMode="auto">
          <a:xfrm>
            <a:off x="611188" y="2133600"/>
            <a:ext cx="3529012" cy="2016125"/>
            <a:chOff x="118" y="2459"/>
            <a:chExt cx="2590" cy="324"/>
          </a:xfrm>
        </p:grpSpPr>
        <p:pic>
          <p:nvPicPr>
            <p:cNvPr id="9421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421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/>
                <a:t>Расходы на организацию и проведение мероприятий, связанных с праздничными, юбилейными и памятными датами, Совещания, семинары</a:t>
              </a:r>
            </a:p>
            <a:p>
              <a:pPr algn="ctr"/>
              <a:r>
                <a:rPr lang="ru-RU" altLang="ru-RU" sz="1600" b="1"/>
                <a:t>2017 -</a:t>
              </a:r>
              <a:r>
                <a:rPr lang="ru-RU" altLang="ru-RU" sz="1600"/>
                <a:t> </a:t>
              </a:r>
              <a:r>
                <a:rPr lang="ru-RU" altLang="ru-RU" sz="1600" b="1"/>
                <a:t>236,4 </a:t>
              </a:r>
              <a:r>
                <a:rPr lang="ru-RU" altLang="ru-RU" sz="1600"/>
                <a:t>тыс.руб.;</a:t>
              </a:r>
            </a:p>
            <a:p>
              <a:pPr algn="ctr"/>
              <a:r>
                <a:rPr lang="ru-RU" altLang="ru-RU" sz="1600" b="1"/>
                <a:t>2018 -2019 по 236,5 </a:t>
              </a:r>
              <a:r>
                <a:rPr lang="ru-RU" altLang="ru-RU" sz="1600"/>
                <a:t>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/>
            </a:p>
          </p:txBody>
        </p:sp>
      </p:grpSp>
      <p:grpSp>
        <p:nvGrpSpPr>
          <p:cNvPr id="94212" name="Скругленный прямоугольник 3"/>
          <p:cNvGrpSpPr>
            <a:grpSpLocks/>
          </p:cNvGrpSpPr>
          <p:nvPr/>
        </p:nvGrpSpPr>
        <p:grpSpPr bwMode="auto">
          <a:xfrm>
            <a:off x="539750" y="2060575"/>
            <a:ext cx="3671888" cy="2736850"/>
            <a:chOff x="118" y="2459"/>
            <a:chExt cx="2590" cy="324"/>
          </a:xfrm>
        </p:grpSpPr>
        <p:pic>
          <p:nvPicPr>
            <p:cNvPr id="9421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421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79,4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 в 2016 году</a:t>
            </a:r>
          </a:p>
          <a:p>
            <a:pPr algn="ctr"/>
            <a:endParaRPr lang="ru-RU" altLang="ru-RU" b="1" i="1">
              <a:cs typeface="Times New Roman" pitchFamily="18" charset="0"/>
            </a:endParaRPr>
          </a:p>
          <a:p>
            <a:pPr algn="ctr"/>
            <a:r>
              <a:rPr lang="ru-RU" b="1" i="1">
                <a:cs typeface="Times New Roman" pitchFamily="18" charset="0"/>
              </a:rPr>
              <a:t>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150937"/>
            <a:chOff x="42" y="2454"/>
            <a:chExt cx="2681" cy="378"/>
          </a:xfrm>
        </p:grpSpPr>
        <p:pic>
          <p:nvPicPr>
            <p:cNvPr id="9523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Совета  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 </a:t>
              </a:r>
              <a:r>
                <a:rPr lang="ru-RU" altLang="ru-RU" sz="1600" b="1">
                  <a:solidFill>
                    <a:srgbClr val="000000"/>
                  </a:solidFill>
                </a:rPr>
                <a:t>985,6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/>
              <a:t>Контактные телефоны:</a:t>
            </a:r>
          </a:p>
        </p:txBody>
      </p:sp>
      <p:sp>
        <p:nvSpPr>
          <p:cNvPr id="1064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/>
              <a:t>Начальник финансового отдела – 8 (49343) 2-17-04</a:t>
            </a:r>
          </a:p>
          <a:p>
            <a:pPr eaLnBrk="1" hangingPunct="1">
              <a:defRPr/>
            </a:pPr>
            <a:r>
              <a:rPr lang="ru-RU" sz="1600"/>
              <a:t>Заместитель начальника финансового отдела – 8 (49343) 2-20-78</a:t>
            </a:r>
          </a:p>
          <a:p>
            <a:pPr eaLnBrk="1" hangingPunct="1">
              <a:defRPr/>
            </a:pPr>
            <a:r>
              <a:rPr lang="ru-RU" sz="1600"/>
              <a:t>Электронная почта:</a:t>
            </a:r>
            <a:r>
              <a:rPr lang="en-US" sz="1600"/>
              <a:t>raifoteik@mail.ru</a:t>
            </a:r>
            <a:endParaRPr lang="ru-RU" sz="1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i="1">
                <a:cs typeface="Times New Roman" pitchFamily="18" charset="0"/>
              </a:rPr>
              <a:t/>
            </a:r>
            <a:br>
              <a:rPr lang="ru-RU" sz="4000" b="0" i="1">
                <a:cs typeface="Times New Roman" pitchFamily="18" charset="0"/>
              </a:rPr>
            </a:br>
            <a:r>
              <a:rPr lang="ru-RU" sz="4000" b="0" i="1"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75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4938" y="3863975"/>
            <a:ext cx="6399212" cy="1752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smtClean="0">
                <a:cs typeface="Times New Roman" pitchFamily="18" charset="0"/>
              </a:rPr>
              <a:t>Тейковский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smtClean="0">
                <a:cs typeface="Times New Roman" pitchFamily="18" charset="0"/>
              </a:rPr>
              <a:t>2017 год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0"/>
              <a:t>Основные показатели исполнения бюджета Тейковского муниципального района за 2016 год (в тыс.руб.)</a:t>
            </a:r>
          </a:p>
        </p:txBody>
      </p:sp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1331913" y="29972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Исполнено за 2016 год</a:t>
            </a: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476375" y="3716338"/>
            <a:ext cx="2303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Дефицит(профицит)</a:t>
            </a: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1311275" y="2105025"/>
            <a:ext cx="2487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Утверждено на 2016 год</a:t>
            </a:r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4767263" y="1431925"/>
            <a:ext cx="1243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ДОХОДЫ</a:t>
            </a:r>
          </a:p>
        </p:txBody>
      </p: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7000875" y="1431925"/>
            <a:ext cx="1384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РАСХОДЫ</a:t>
            </a: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4787900" y="2133600"/>
            <a:ext cx="1296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153725,6</a:t>
            </a:r>
          </a:p>
        </p:txBody>
      </p:sp>
      <p:sp>
        <p:nvSpPr>
          <p:cNvPr id="16392" name="Text Box 14"/>
          <p:cNvSpPr txBox="1">
            <a:spLocks noChangeArrowheads="1"/>
          </p:cNvSpPr>
          <p:nvPr/>
        </p:nvSpPr>
        <p:spPr bwMode="auto">
          <a:xfrm>
            <a:off x="7000875" y="2105025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154475,2</a:t>
            </a:r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4840288" y="296862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154767,2</a:t>
            </a:r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7072313" y="296862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152404,6</a:t>
            </a:r>
          </a:p>
        </p:txBody>
      </p: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5056188" y="3616325"/>
            <a:ext cx="817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- 749,6</a:t>
            </a:r>
          </a:p>
        </p:txBody>
      </p:sp>
      <p:sp>
        <p:nvSpPr>
          <p:cNvPr id="16396" name="Text Box 18"/>
          <p:cNvSpPr txBox="1">
            <a:spLocks noChangeArrowheads="1"/>
          </p:cNvSpPr>
          <p:nvPr/>
        </p:nvSpPr>
        <p:spPr bwMode="auto">
          <a:xfrm>
            <a:off x="7308850" y="3573463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2362,6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Исполнение  бюджета Тейковского муниципального </a:t>
            </a:r>
          </a:p>
          <a:p>
            <a:pPr algn="ctr"/>
            <a:r>
              <a:rPr lang="ru-RU" altLang="ru-RU" sz="2000" b="1"/>
              <a:t>  района  по доходам за 2016 год,      ( в тыс. руб.)</a:t>
            </a:r>
          </a:p>
        </p:txBody>
      </p:sp>
      <p:graphicFrame>
        <p:nvGraphicFramePr>
          <p:cNvPr id="17453" name="Group 45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3573463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Утверждено на 2016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Исполнено за 2016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153725,6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154767,2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27218,1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28906,2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122850,3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125861,0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154475,2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152404,6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98,6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- 749,6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2362,6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>
              <a:defRPr/>
            </a:pPr>
            <a:r>
              <a:rPr lang="ru-RU" altLang="ru-RU" sz="1800" b="0"/>
              <a:t>Структура исполнения доходов бюджета Тейковского муниципального района </a:t>
            </a:r>
            <a:br>
              <a:rPr lang="ru-RU" altLang="ru-RU" sz="1800" b="0"/>
            </a:br>
            <a:r>
              <a:rPr lang="ru-RU" altLang="ru-RU" sz="1800" b="0"/>
              <a:t> за 2016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</a:rPr>
              <a:t>млн.руб.</a:t>
            </a:r>
            <a:endParaRPr lang="ru-RU" b="1">
              <a:solidFill>
                <a:srgbClr val="FFFFFF"/>
              </a:solidFill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75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Утверждено на 2016 г.</a:t>
            </a:r>
            <a:r>
              <a:rPr lang="ru-RU" sz="1400" b="1">
                <a:latin typeface="Arial" charset="0"/>
              </a:rPr>
              <a:t> – 153,7 млн.руб.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126,5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82,3%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  <a:latin typeface="Arial" charset="0"/>
              </a:rPr>
              <a:t>19,8 млн.руб. 12,9%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  <a:latin typeface="Arial" charset="0"/>
              </a:rPr>
              <a:t>7,4 млн. руб. 4,8%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81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Исполнено за 2016 г.</a:t>
            </a:r>
          </a:p>
          <a:p>
            <a:pPr algn="ctr"/>
            <a:r>
              <a:rPr lang="ru-RU" sz="1400" b="1">
                <a:latin typeface="Arial" charset="0"/>
              </a:rPr>
              <a:t> – 154,7 млн.руб.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20,4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13,2%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125,8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81,3%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8,5млн. руб. 5,5%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4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103,0%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99,5%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114,9%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% исполнения за 2016 г.</a:t>
            </a:r>
          </a:p>
          <a:p>
            <a:pPr algn="ctr"/>
            <a:r>
              <a:rPr lang="ru-RU" sz="1600" b="1">
                <a:latin typeface="Arial" charset="0"/>
              </a:rPr>
              <a:t>– 100,7%</a:t>
            </a:r>
          </a:p>
          <a:p>
            <a:pPr algn="ctr"/>
            <a:r>
              <a:rPr lang="ru-RU" sz="1400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99331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9933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Структура безвозмездных поступлений в бюджет Тейковского муниципального  района   за 2016 год,      ( в тыс. руб.)</a:t>
            </a:r>
          </a:p>
        </p:txBody>
      </p:sp>
      <p:graphicFrame>
        <p:nvGraphicFramePr>
          <p:cNvPr id="99409" name="Group 81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640762" cy="4833938"/>
        </p:xfrm>
        <a:graphic>
          <a:graphicData uri="http://schemas.openxmlformats.org/drawingml/2006/table">
            <a:tbl>
              <a:tblPr/>
              <a:tblGrid>
                <a:gridCol w="5472112"/>
                <a:gridCol w="2089150"/>
                <a:gridCol w="1079500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 показателя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Всего, в  том числе: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125861,0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Дотации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64861,8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51,53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58009,6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46,09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3333,7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2,65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299,3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0,24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субвенций, субсидий, межбюджетных трансфертов, имеющих целевое назначение прошлых лет из бюджета района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- 643,6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- 0,51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бюджета от возврата остатков иных межбюджетных трансфертов, имеющих целевое назначение прошлых лет из бюджетов поселений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/>
              <a:t>Исполнение по налоговым и неналоговым доходам  бюджета Тейковского муниципального района по видам доходов за 2016 г. (в тыс. руб.)</a:t>
            </a:r>
          </a:p>
        </p:txBody>
      </p:sp>
      <p:graphicFrame>
        <p:nvGraphicFramePr>
          <p:cNvPr id="73833" name="Group 105"/>
          <p:cNvGraphicFramePr>
            <a:graphicFrameLocks noGrp="1"/>
          </p:cNvGraphicFramePr>
          <p:nvPr/>
        </p:nvGraphicFramePr>
        <p:xfrm>
          <a:off x="395288" y="1052513"/>
          <a:ext cx="8497887" cy="5702300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 на 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 201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19833,9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20440,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103,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13906,3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14384,1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3789,6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3954,8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104,3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2018,0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1941,9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134,7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- 2,9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7384,2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8465,7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4006,2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4354,7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347,2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359,6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1848,4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1848,3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961,7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1648,9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123,7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122,2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27218,1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28906,2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Объем муниципального долга 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На 01.01.2016 г.    -     0,0 тыс.руб.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На 01.01.2017 г.    -     0,0 тыс.руб.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77" name="Group 7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392612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Утверждено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154475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152404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23355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22005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3658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3653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4485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4011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113698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113551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0800 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6380,0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6286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1000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2719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2718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1100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5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Структура расходов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по функциональной   направленности,    за 2016 год.       </a:t>
            </a:r>
            <a:r>
              <a:rPr lang="ru-RU" altLang="ru-RU" sz="1600" b="1" i="1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6039</TotalTime>
  <Words>1574</Words>
  <Application>Microsoft Office PowerPoint</Application>
  <PresentationFormat>Экран (4:3)</PresentationFormat>
  <Paragraphs>598</Paragraphs>
  <Slides>28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Times New Roman</vt:lpstr>
      <vt:lpstr>Arial</vt:lpstr>
      <vt:lpstr>Wingdings</vt:lpstr>
      <vt:lpstr>Calibri</vt:lpstr>
      <vt:lpstr>Tahoma</vt:lpstr>
      <vt:lpstr>Клен</vt:lpstr>
      <vt:lpstr>Клен</vt:lpstr>
      <vt:lpstr>Диаграмма</vt:lpstr>
      <vt:lpstr>БЮДЖЕТ ДЛЯ ГРАЖДАН  Исполнение бюджета Тейковского муниципального района за 2016 год </vt:lpstr>
      <vt:lpstr>Основные показатели социально-экономического развития  Тейковского муниципального района  (в млн.руб.)</vt:lpstr>
      <vt:lpstr>Основные показатели исполнения бюджета Тейковского муниципального района за 2016 год (в тыс.руб.)</vt:lpstr>
      <vt:lpstr>Слайд 4</vt:lpstr>
      <vt:lpstr>Структура исполнения доходов бюджета Тейковского муниципального района   за 2016 год.</vt:lpstr>
      <vt:lpstr>Слайд 6</vt:lpstr>
      <vt:lpstr>Исполнение по налоговым и неналоговым доходам  бюджета Тейковского муниципального района по видам доходов за 2016 г. (в тыс. руб.)</vt:lpstr>
      <vt:lpstr>Объем муниципального долга </vt:lpstr>
      <vt:lpstr>Слайд 9</vt:lpstr>
      <vt:lpstr>Муниципальные программы Тейковского муниципального района  (в тыс. руб.)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Контактные телефоны: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188</cp:revision>
  <dcterms:created xsi:type="dcterms:W3CDTF">2016-05-10T06:05:12Z</dcterms:created>
  <dcterms:modified xsi:type="dcterms:W3CDTF">2017-08-23T10:46:05Z</dcterms:modified>
</cp:coreProperties>
</file>